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 SemiBold" panose="02010600030101010101" charset="0"/>
      <p:regular r:id="rId44"/>
      <p:bold r:id="rId45"/>
      <p:italic r:id="rId46"/>
      <p:boldItalic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Light" panose="020F0502020204030203" pitchFamily="34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PT Sans Narrow" panose="020B0506020203020204" pitchFamily="34" charset="0"/>
      <p:regular r:id="rId60"/>
      <p:bold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56">
          <p15:clr>
            <a:srgbClr val="9AA0A6"/>
          </p15:clr>
        </p15:guide>
        <p15:guide id="2" orient="horz" pos="567">
          <p15:clr>
            <a:srgbClr val="9AA0A6"/>
          </p15:clr>
        </p15:guide>
        <p15:guide id="3" pos="5760">
          <p15:clr>
            <a:srgbClr val="9AA0A6"/>
          </p15:clr>
        </p15:guide>
        <p15:guide id="4" orient="horz" pos="2503">
          <p15:clr>
            <a:srgbClr val="9AA0A6"/>
          </p15:clr>
        </p15:guide>
        <p15:guide id="5">
          <p15:clr>
            <a:srgbClr val="9AA0A6"/>
          </p15:clr>
        </p15:guide>
        <p15:guide id="6" orient="horz" pos="2432">
          <p15:clr>
            <a:srgbClr val="9AA0A6"/>
          </p15:clr>
        </p15:guide>
        <p15:guide id="7" orient="horz" pos="709">
          <p15:clr>
            <a:srgbClr val="9AA0A6"/>
          </p15:clr>
        </p15:guide>
        <p15:guide id="8" pos="4644">
          <p15:clr>
            <a:srgbClr val="9AA0A6"/>
          </p15:clr>
        </p15:guide>
        <p15:guide id="9" orient="horz" pos="1496">
          <p15:clr>
            <a:srgbClr val="9AA0A6"/>
          </p15:clr>
        </p15:guide>
        <p15:guide id="10" pos="1116">
          <p15:clr>
            <a:srgbClr val="9AA0A6"/>
          </p15:clr>
        </p15:guide>
        <p15:guide id="11" pos="1587">
          <p15:clr>
            <a:srgbClr val="9AA0A6"/>
          </p15:clr>
        </p15:guide>
        <p15:guide id="12" pos="513">
          <p15:clr>
            <a:srgbClr val="9AA0A6"/>
          </p15:clr>
        </p15:guide>
        <p15:guide id="13" pos="850">
          <p15:clr>
            <a:srgbClr val="9AA0A6"/>
          </p15:clr>
        </p15:guide>
        <p15:guide id="14" pos="3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1"/>
    <a:srgbClr val="FFC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A11B7E-3C80-41B7-BD48-7C97B03A0C27}">
  <a:tblStyle styleId="{75A11B7E-3C80-41B7-BD48-7C97B03A0C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76" y="73"/>
      </p:cViewPr>
      <p:guideLst>
        <p:guide pos="256"/>
        <p:guide orient="horz" pos="567"/>
        <p:guide pos="5760"/>
        <p:guide orient="horz" pos="2503"/>
        <p:guide/>
        <p:guide orient="horz" pos="2432"/>
        <p:guide orient="horz" pos="709"/>
        <p:guide pos="4644"/>
        <p:guide orient="horz" pos="1496"/>
        <p:guide pos="1116"/>
        <p:guide pos="1587"/>
        <p:guide pos="513"/>
        <p:guide pos="850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e857a60d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e857a60d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63c1e6fa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63c1e6fac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3e096c5d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3e096c5d7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3e096c5d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63e096c5d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7144b0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7144b0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e857a60db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e857a60db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3e096c5d7_9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63e096c5d7_9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3e096c5d7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3e096c5d7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63e096c5d7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63e096c5d7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63e096c5d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63e096c5d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3e096c5d7_9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3e096c5d7_9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e857a60db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e857a60db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3e096c5d7_9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63e096c5d7_9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3e096c5d7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3e096c5d7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63e096c5d7_9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63e096c5d7_9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63e096c5d7_1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63e096c5d7_1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63e096c5d7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63e096c5d7_1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63e096c5d7_1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63e096c5d7_1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3e096c5d7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63e096c5d7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3e096c5d7_1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63e096c5d7_1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3e096c5d7_1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63e096c5d7_1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63e096c5d7_1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63e096c5d7_1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3c1e6fa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3c1e6fa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63e096c5d7_1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63e096c5d7_1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63e096c5d7_18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63e096c5d7_18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e857a60db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e857a60db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3c1e6fac1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63c1e6fac1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65072c4f95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65072c4f95_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63e096c5d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63e096c5d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63c1e6fac1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63c1e6fac1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3c1e6fac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3c1e6fac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36e712ca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36e712ca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e857a60db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e857a60db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47144b08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647144b08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3c1e6fac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3c1e6fac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63c1e6fac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63c1e6fac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1">
  <p:cSld name="TITLE_ONLY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2">
  <p:cSld name="TITLE_ONLY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3">
  <p:cSld name="TITLE_ONLY_3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4">
  <p:cSld name="TITLE_ONLY_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/>
        </p:nvSpPr>
        <p:spPr>
          <a:xfrm>
            <a:off x="0" y="306400"/>
            <a:ext cx="6474900" cy="1416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5000"/>
              <a:t>STAT4011 Project 1 </a:t>
            </a: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 b="1"/>
              <a:t>Forecasting Shanghai House Price</a:t>
            </a:r>
            <a:endParaRPr sz="1850" b="1"/>
          </a:p>
        </p:txBody>
      </p:sp>
      <p:sp>
        <p:nvSpPr>
          <p:cNvPr id="125" name="Google Shape;125;p29"/>
          <p:cNvSpPr txBox="1"/>
          <p:nvPr/>
        </p:nvSpPr>
        <p:spPr>
          <a:xfrm>
            <a:off x="-12" y="1722400"/>
            <a:ext cx="3537300" cy="2154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/>
              <a:t>Group 11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DAI Qiyu 1155141616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CHEN Taoyue 1155141543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JIANG Yun Hui 1155141677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LI Linyuan 1155141569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MAK Man Fung 1155141893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QIN Zihao 1155124920</a:t>
            </a:r>
            <a:endParaRPr sz="1800" b="1"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8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Data Transformation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Dummy encoding for 15 categorical features</a:t>
            </a: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lang="zh-HK" b="1">
                <a:solidFill>
                  <a:srgbClr val="6AA4C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63 dummy factors</a:t>
            </a:r>
            <a:endParaRPr b="1">
              <a:solidFill>
                <a:srgbClr val="6AA4C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 categorical variable with n features -&gt; (n-1) dummy variables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Extraction from 7 columns of text data </a:t>
            </a: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zh-HK" b="1">
                <a:solidFill>
                  <a:srgbClr val="6AA4C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12 numerical features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E.g: extracting (5, 2, 1, 2) from text information “five rooms two living rooms one kitchen two toilets”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2" name="Google Shape;232;p38"/>
          <p:cNvGraphicFramePr/>
          <p:nvPr/>
        </p:nvGraphicFramePr>
        <p:xfrm>
          <a:off x="996875" y="1997438"/>
          <a:ext cx="1975950" cy="175756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02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id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X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1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chemeClr val="dk1"/>
                          </a:solidFill>
                        </a:rPr>
                        <a:t>a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2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chemeClr val="dk1"/>
                          </a:solidFill>
                        </a:rPr>
                        <a:t>b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3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chemeClr val="dk1"/>
                          </a:solidFill>
                        </a:rPr>
                        <a:t>c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3" name="Google Shape;233;p38"/>
          <p:cNvGraphicFramePr/>
          <p:nvPr/>
        </p:nvGraphicFramePr>
        <p:xfrm>
          <a:off x="4790250" y="1982188"/>
          <a:ext cx="2601325" cy="175756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85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id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a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b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1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1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2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1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3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4" name="Google Shape;234;p38"/>
          <p:cNvSpPr/>
          <p:nvPr/>
        </p:nvSpPr>
        <p:spPr>
          <a:xfrm>
            <a:off x="3220275" y="2513020"/>
            <a:ext cx="1452300" cy="9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Dummy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>
                <a:solidFill>
                  <a:schemeClr val="dk1"/>
                </a:solidFill>
              </a:rPr>
              <a:t>encoding</a:t>
            </a:r>
            <a:endParaRPr sz="160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616000" cy="4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Missing data imputation 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Summarizing missing data 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1.  Proportion of missing data is small or zero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2.  Imputation is still needed to avoid a waste of information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Missing data imputation 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1.  Pin down optimal hyperparameter with a pipeline consisting of 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(1) KNN imputer (2) random forest regressor in a five-fold cross validation process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2. Fit the KNN imputer on training data and then apply to testing data</a:t>
            </a:r>
            <a:r>
              <a:rPr lang="zh-HK" sz="1600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11</a:t>
            </a:fld>
            <a:endParaRPr/>
          </a:p>
        </p:txBody>
      </p:sp>
      <p:pic>
        <p:nvPicPr>
          <p:cNvPr id="243" name="Google Shape;243;p39" title="Boxplots of different hyperparameters for KNN imputer"/>
          <p:cNvPicPr preferRelativeResize="0"/>
          <p:nvPr/>
        </p:nvPicPr>
        <p:blipFill rotWithShape="1">
          <a:blip r:embed="rId3">
            <a:alphaModFix/>
          </a:blip>
          <a:srcRect l="1464" t="7367" r="5874" b="6964"/>
          <a:stretch/>
        </p:blipFill>
        <p:spPr>
          <a:xfrm>
            <a:off x="869950" y="3587850"/>
            <a:ext cx="2514061" cy="1468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3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Standardization 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Data standardization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Scale of numerical features differ greatly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60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263175" y="3506450"/>
            <a:ext cx="8520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sz="1800" b="1">
                <a:solidFill>
                  <a:srgbClr val="1A9988"/>
                </a:solidFill>
                <a:highlight>
                  <a:srgbClr val="E9EDEE"/>
                </a:highlight>
              </a:rPr>
              <a:t>Data standardization</a:t>
            </a:r>
            <a:endParaRPr sz="1800" b="1">
              <a:solidFill>
                <a:srgbClr val="1A9988"/>
              </a:solidFill>
              <a:highlight>
                <a:srgbClr val="E9EDEE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</a:rPr>
              <a:t>Use the mean and variance from training data to perform standarization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r="18247" b="30958"/>
          <a:stretch/>
        </p:blipFill>
        <p:spPr>
          <a:xfrm>
            <a:off x="894450" y="2080426"/>
            <a:ext cx="3859706" cy="1426025"/>
          </a:xfrm>
          <a:prstGeom prst="rect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0" dist="161925" dir="5400000" algn="bl" rotWithShape="0">
              <a:schemeClr val="dk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title"/>
          </p:nvPr>
        </p:nvSpPr>
        <p:spPr>
          <a:xfrm>
            <a:off x="311700" y="766000"/>
            <a:ext cx="85206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Further visualization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 rotWithShape="1">
          <a:blip r:embed="rId3">
            <a:alphaModFix/>
          </a:blip>
          <a:srcRect l="32056" t="29381" r="28893" b="29582"/>
          <a:stretch/>
        </p:blipFill>
        <p:spPr>
          <a:xfrm>
            <a:off x="887625" y="1277800"/>
            <a:ext cx="2298127" cy="15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 rotWithShape="1">
          <a:blip r:embed="rId4">
            <a:alphaModFix/>
          </a:blip>
          <a:srcRect l="25800" t="29411" r="23080" b="28720"/>
          <a:stretch/>
        </p:blipFill>
        <p:spPr>
          <a:xfrm>
            <a:off x="3185750" y="1277800"/>
            <a:ext cx="2249697" cy="15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l="30520" t="16822" r="27183" b="16815"/>
          <a:stretch/>
        </p:blipFill>
        <p:spPr>
          <a:xfrm>
            <a:off x="5435450" y="1277800"/>
            <a:ext cx="2249702" cy="154347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13</a:t>
            </a:fld>
            <a:endParaRPr/>
          </a:p>
        </p:txBody>
      </p:sp>
      <p:sp>
        <p:nvSpPr>
          <p:cNvPr id="263" name="Google Shape;263;p41"/>
          <p:cNvSpPr txBox="1"/>
          <p:nvPr/>
        </p:nvSpPr>
        <p:spPr>
          <a:xfrm>
            <a:off x="5270375" y="3096188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</a:t>
            </a:r>
            <a:r>
              <a:rPr lang="zh-HK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[min(y), max(y)]</a:t>
            </a:r>
            <a:endParaRPr sz="1300" b="1"/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6">
            <a:alphaModFix/>
          </a:blip>
          <a:srcRect l="6324" t="13875" r="1347" b="12745"/>
          <a:stretch/>
        </p:blipFill>
        <p:spPr>
          <a:xfrm rot="10800000">
            <a:off x="5210812" y="2892900"/>
            <a:ext cx="2989975" cy="1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311700" y="3603150"/>
            <a:ext cx="7470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Roboto"/>
                <a:ea typeface="Roboto"/>
                <a:cs typeface="Roboto"/>
                <a:sym typeface="Roboto"/>
              </a:rPr>
              <a:t>Explanantion</a:t>
            </a:r>
            <a:endParaRPr sz="2000" b="1">
              <a:solidFill>
                <a:srgbClr val="EB5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zh-HK" sz="1800" b="1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Apply PCA to project the dataset to a three-dimensioanl space</a:t>
            </a:r>
            <a:endParaRPr sz="18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zh-HK" sz="1800" b="1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Looking it from three angles, our data is well-separated </a:t>
            </a:r>
            <a:endParaRPr sz="18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>
            <a:off x="1805550" y="2187000"/>
            <a:ext cx="55329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3. Regression Analysis</a:t>
            </a:r>
            <a:endParaRPr sz="3800" b="1"/>
          </a:p>
        </p:txBody>
      </p:sp>
      <p:sp>
        <p:nvSpPr>
          <p:cNvPr id="272" name="Google Shape;27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197400" y="620775"/>
            <a:ext cx="85206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9E9E9E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zh-HK" b="1">
                <a:solidFill>
                  <a:srgbClr val="B7B7B7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Model Selection Strategies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3"/>
          <p:cNvSpPr/>
          <p:nvPr/>
        </p:nvSpPr>
        <p:spPr>
          <a:xfrm>
            <a:off x="407100" y="2387175"/>
            <a:ext cx="1470600" cy="9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</a:rPr>
              <a:t>Main Workflow</a:t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2233775" y="1440088"/>
            <a:ext cx="2199300" cy="51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 b="1">
                <a:solidFill>
                  <a:srgbClr val="1A9988"/>
                </a:solidFill>
              </a:rPr>
              <a:t>Model Selection</a:t>
            </a:r>
            <a:endParaRPr/>
          </a:p>
        </p:txBody>
      </p:sp>
      <p:sp>
        <p:nvSpPr>
          <p:cNvPr id="281" name="Google Shape;281;p43"/>
          <p:cNvSpPr/>
          <p:nvPr/>
        </p:nvSpPr>
        <p:spPr>
          <a:xfrm>
            <a:off x="4740250" y="1400800"/>
            <a:ext cx="43110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Select model with optimal complexity by 5-folds cross-validation</a:t>
            </a:r>
            <a:endParaRPr/>
          </a:p>
        </p:txBody>
      </p:sp>
      <p:sp>
        <p:nvSpPr>
          <p:cNvPr id="282" name="Google Shape;282;p43"/>
          <p:cNvSpPr/>
          <p:nvPr/>
        </p:nvSpPr>
        <p:spPr>
          <a:xfrm>
            <a:off x="2242025" y="2595075"/>
            <a:ext cx="2199300" cy="51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800" b="1">
                <a:solidFill>
                  <a:srgbClr val="1A9988"/>
                </a:solidFill>
              </a:rPr>
              <a:t>Model Training</a:t>
            </a:r>
            <a:endParaRPr sz="1800"/>
          </a:p>
        </p:txBody>
      </p:sp>
      <p:sp>
        <p:nvSpPr>
          <p:cNvPr id="283" name="Google Shape;283;p43"/>
          <p:cNvSpPr/>
          <p:nvPr/>
        </p:nvSpPr>
        <p:spPr>
          <a:xfrm>
            <a:off x="4740250" y="2555775"/>
            <a:ext cx="43110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Fit all training observations with selected model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4740250" y="3676900"/>
            <a:ext cx="43110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Assess the goodness of model on new data points with testing set</a:t>
            </a:r>
            <a:endParaRPr sz="1200"/>
          </a:p>
        </p:txBody>
      </p:sp>
      <p:sp>
        <p:nvSpPr>
          <p:cNvPr id="285" name="Google Shape;285;p43"/>
          <p:cNvSpPr/>
          <p:nvPr/>
        </p:nvSpPr>
        <p:spPr>
          <a:xfrm>
            <a:off x="2233775" y="3716200"/>
            <a:ext cx="2215800" cy="51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 b="1">
                <a:solidFill>
                  <a:srgbClr val="1A9988"/>
                </a:solidFill>
              </a:rPr>
              <a:t>Model Evaluation</a:t>
            </a:r>
            <a:endParaRPr sz="1800"/>
          </a:p>
        </p:txBody>
      </p:sp>
      <p:cxnSp>
        <p:nvCxnSpPr>
          <p:cNvPr id="286" name="Google Shape;286;p43"/>
          <p:cNvCxnSpPr>
            <a:stCxn id="279" idx="3"/>
            <a:endCxn id="285" idx="1"/>
          </p:cNvCxnSpPr>
          <p:nvPr/>
        </p:nvCxnSpPr>
        <p:spPr>
          <a:xfrm>
            <a:off x="1877700" y="2852475"/>
            <a:ext cx="356100" cy="11211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3"/>
          <p:cNvCxnSpPr>
            <a:stCxn id="279" idx="3"/>
            <a:endCxn id="282" idx="1"/>
          </p:cNvCxnSpPr>
          <p:nvPr/>
        </p:nvCxnSpPr>
        <p:spPr>
          <a:xfrm>
            <a:off x="1877700" y="2852475"/>
            <a:ext cx="364200" cy="0"/>
          </a:xfrm>
          <a:prstGeom prst="straightConnector1">
            <a:avLst/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43"/>
          <p:cNvCxnSpPr>
            <a:stCxn id="279" idx="3"/>
            <a:endCxn id="280" idx="1"/>
          </p:cNvCxnSpPr>
          <p:nvPr/>
        </p:nvCxnSpPr>
        <p:spPr>
          <a:xfrm rot="10800000" flipH="1">
            <a:off x="1877700" y="1697475"/>
            <a:ext cx="356100" cy="11550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43"/>
          <p:cNvCxnSpPr>
            <a:stCxn id="280" idx="3"/>
            <a:endCxn id="281" idx="1"/>
          </p:cNvCxnSpPr>
          <p:nvPr/>
        </p:nvCxnSpPr>
        <p:spPr>
          <a:xfrm>
            <a:off x="4433075" y="1697488"/>
            <a:ext cx="307200" cy="0"/>
          </a:xfrm>
          <a:prstGeom prst="straightConnector1">
            <a:avLst/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43"/>
          <p:cNvCxnSpPr>
            <a:stCxn id="282" idx="3"/>
            <a:endCxn id="283" idx="1"/>
          </p:cNvCxnSpPr>
          <p:nvPr/>
        </p:nvCxnSpPr>
        <p:spPr>
          <a:xfrm>
            <a:off x="4441325" y="2852475"/>
            <a:ext cx="298800" cy="0"/>
          </a:xfrm>
          <a:prstGeom prst="straightConnector1">
            <a:avLst/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43"/>
          <p:cNvCxnSpPr>
            <a:stCxn id="285" idx="3"/>
            <a:endCxn id="284" idx="1"/>
          </p:cNvCxnSpPr>
          <p:nvPr/>
        </p:nvCxnSpPr>
        <p:spPr>
          <a:xfrm>
            <a:off x="4449575" y="3973600"/>
            <a:ext cx="290700" cy="0"/>
          </a:xfrm>
          <a:prstGeom prst="straightConnector1">
            <a:avLst/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92" name="Google Shape;29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1"/>
          </p:nvPr>
        </p:nvSpPr>
        <p:spPr>
          <a:xfrm>
            <a:off x="311700" y="620775"/>
            <a:ext cx="85206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 dirty="0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Model Selection Strategies</a:t>
            </a:r>
            <a:endParaRPr sz="20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Parameter selection</a:t>
            </a:r>
            <a:endParaRPr b="1" dirty="0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 dirty="0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Adjust parameter condidate sequence:</a:t>
            </a:r>
            <a:endParaRPr sz="1600" b="1" dirty="0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 dirty="0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      the picked one lies in the middle of set ( instead of boundary)</a:t>
            </a:r>
            <a:endParaRPr sz="1600" b="1" dirty="0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Computation Speed</a:t>
            </a:r>
            <a:endParaRPr b="1" dirty="0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 dirty="0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Allow python to do parallel computing for acceleration</a:t>
            </a:r>
            <a:endParaRPr sz="16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 dirty="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9" name="Google Shape;299;p44"/>
          <p:cNvGraphicFramePr/>
          <p:nvPr/>
        </p:nvGraphicFramePr>
        <p:xfrm>
          <a:off x="1548300" y="2641032"/>
          <a:ext cx="3529750" cy="9445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7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3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3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0" name="Google Shape;300;p44"/>
          <p:cNvGraphicFramePr/>
          <p:nvPr/>
        </p:nvGraphicFramePr>
        <p:xfrm>
          <a:off x="6413475" y="2654373"/>
          <a:ext cx="1823300" cy="39621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91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1" name="Google Shape;301;p44"/>
          <p:cNvSpPr/>
          <p:nvPr/>
        </p:nvSpPr>
        <p:spPr>
          <a:xfrm flipH="1">
            <a:off x="7717775" y="3083475"/>
            <a:ext cx="140100" cy="313800"/>
          </a:xfrm>
          <a:prstGeom prst="downArrow">
            <a:avLst>
              <a:gd name="adj1" fmla="val 50000"/>
              <a:gd name="adj2" fmla="val 99964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7207475" y="3465725"/>
            <a:ext cx="1257600" cy="6771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Optimal 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Parameter</a:t>
            </a:r>
            <a:endParaRPr sz="1600" b="1"/>
          </a:p>
        </p:txBody>
      </p:sp>
      <p:cxnSp>
        <p:nvCxnSpPr>
          <p:cNvPr id="303" name="Google Shape;303;p44"/>
          <p:cNvCxnSpPr/>
          <p:nvPr/>
        </p:nvCxnSpPr>
        <p:spPr>
          <a:xfrm rot="10800000" flipH="1">
            <a:off x="882600" y="2297375"/>
            <a:ext cx="743100" cy="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4"/>
          <p:cNvSpPr txBox="1"/>
          <p:nvPr/>
        </p:nvSpPr>
        <p:spPr>
          <a:xfrm>
            <a:off x="861175" y="1792175"/>
            <a:ext cx="7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 dirty="0">
                <a:solidFill>
                  <a:schemeClr val="dk1"/>
                </a:solidFill>
              </a:rPr>
              <a:t>until</a:t>
            </a:r>
            <a:endParaRPr sz="1600" b="1" dirty="0"/>
          </a:p>
        </p:txBody>
      </p:sp>
      <p:sp>
        <p:nvSpPr>
          <p:cNvPr id="305" name="Google Shape;305;p44"/>
          <p:cNvSpPr/>
          <p:nvPr/>
        </p:nvSpPr>
        <p:spPr>
          <a:xfrm>
            <a:off x="1087650" y="2695575"/>
            <a:ext cx="333000" cy="31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</p:txBody>
      </p:sp>
      <p:sp>
        <p:nvSpPr>
          <p:cNvPr id="306" name="Google Shape;306;p44"/>
          <p:cNvSpPr/>
          <p:nvPr/>
        </p:nvSpPr>
        <p:spPr>
          <a:xfrm>
            <a:off x="1087650" y="3176950"/>
            <a:ext cx="333000" cy="31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990000"/>
              </a:solidFill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1020225" y="2467305"/>
            <a:ext cx="37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 dirty="0">
                <a:solidFill>
                  <a:schemeClr val="dk1"/>
                </a:solidFill>
              </a:rPr>
              <a:t>❌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175" y="3191875"/>
            <a:ext cx="283950" cy="2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1"/>
          </p:nvPr>
        </p:nvSpPr>
        <p:spPr>
          <a:xfrm>
            <a:off x="311700" y="620775"/>
            <a:ext cx="85206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Model Evaluation Strategies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R-Square</a:t>
            </a: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How well the model explains the variation of target variable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Root-Mean-Squared Error (RMSE) </a:t>
            </a: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and Mean-Absolute-Error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How deviate our prediction from the truth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Shares the same unit of dependent variable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t="10836" b="9829"/>
          <a:stretch/>
        </p:blipFill>
        <p:spPr>
          <a:xfrm>
            <a:off x="410125" y="1307500"/>
            <a:ext cx="3354950" cy="12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          OLS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311825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6"/>
          <p:cNvSpPr/>
          <p:nvPr/>
        </p:nvSpPr>
        <p:spPr>
          <a:xfrm rot="10800000">
            <a:off x="1100275" y="900000"/>
            <a:ext cx="2870675" cy="2134850"/>
          </a:xfrm>
          <a:prstGeom prst="flowChartManualInput">
            <a:avLst/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4698838" y="934838"/>
            <a:ext cx="2870675" cy="2134850"/>
          </a:xfrm>
          <a:prstGeom prst="flowChartManualInput">
            <a:avLst/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6"/>
          <p:cNvSpPr txBox="1"/>
          <p:nvPr/>
        </p:nvSpPr>
        <p:spPr>
          <a:xfrm>
            <a:off x="1100275" y="945925"/>
            <a:ext cx="287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</a:rPr>
              <a:t>Advantage</a:t>
            </a:r>
            <a:endParaRPr sz="1600">
              <a:solidFill>
                <a:srgbClr val="EB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750875" y="1373113"/>
            <a:ext cx="1300800" cy="118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/>
          <p:nvPr/>
        </p:nvSpPr>
        <p:spPr>
          <a:xfrm rot="-19">
            <a:off x="3823156" y="1553677"/>
            <a:ext cx="1156234" cy="8972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latin typeface="Arial"/>
              </a:rPr>
              <a:t>VS</a:t>
            </a:r>
          </a:p>
        </p:txBody>
      </p:sp>
      <p:sp>
        <p:nvSpPr>
          <p:cNvPr id="329" name="Google Shape;329;p46"/>
          <p:cNvSpPr txBox="1"/>
          <p:nvPr/>
        </p:nvSpPr>
        <p:spPr>
          <a:xfrm>
            <a:off x="4698825" y="1199175"/>
            <a:ext cx="287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</a:rPr>
              <a:t>Drawback</a:t>
            </a:r>
            <a:endParaRPr sz="2000">
              <a:solidFill>
                <a:srgbClr val="EB5600"/>
              </a:solidFill>
            </a:endParaRPr>
          </a:p>
        </p:txBody>
      </p:sp>
      <p:sp>
        <p:nvSpPr>
          <p:cNvPr id="330" name="Google Shape;330;p46"/>
          <p:cNvSpPr txBox="1"/>
          <p:nvPr/>
        </p:nvSpPr>
        <p:spPr>
          <a:xfrm>
            <a:off x="1330225" y="1355775"/>
            <a:ext cx="2493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Computationally efficient  </a:t>
            </a:r>
            <a:endParaRPr sz="1800" b="1">
              <a:solidFill>
                <a:srgbClr val="1A998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Easily undertstand</a:t>
            </a:r>
            <a:endParaRPr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5051675" y="1709850"/>
            <a:ext cx="2401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Inflexibility：</a:t>
            </a:r>
            <a:r>
              <a:rPr lang="zh-HK" sz="1600" b="1">
                <a:solidFill>
                  <a:srgbClr val="1A1A1A"/>
                </a:solidFill>
              </a:rPr>
              <a:t>imposed linear restrictions </a:t>
            </a:r>
            <a:endParaRPr sz="1600" b="1">
              <a:solidFill>
                <a:srgbClr val="1A1A1A"/>
              </a:solidFill>
            </a:endParaRPr>
          </a:p>
        </p:txBody>
      </p:sp>
      <p:graphicFrame>
        <p:nvGraphicFramePr>
          <p:cNvPr id="332" name="Google Shape;332;p46"/>
          <p:cNvGraphicFramePr/>
          <p:nvPr/>
        </p:nvGraphicFramePr>
        <p:xfrm>
          <a:off x="853950" y="37763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2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0.8516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0.2476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0.1886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0.8450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0.2557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0.1948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3" name="Google Shape;333;p46"/>
          <p:cNvSpPr/>
          <p:nvPr/>
        </p:nvSpPr>
        <p:spPr>
          <a:xfrm rot="1226481">
            <a:off x="5865650" y="3381258"/>
            <a:ext cx="3262435" cy="1184483"/>
          </a:xfrm>
          <a:prstGeom prst="cloudCallout">
            <a:avLst>
              <a:gd name="adj1" fmla="val -40654"/>
              <a:gd name="adj2" fmla="val 94213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34" name="Google Shape;334;p46"/>
          <p:cNvSpPr txBox="1"/>
          <p:nvPr/>
        </p:nvSpPr>
        <p:spPr>
          <a:xfrm rot="1010219">
            <a:off x="6403143" y="3742628"/>
            <a:ext cx="2187471" cy="46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800" b="1">
                <a:solidFill>
                  <a:srgbClr val="CC0000"/>
                </a:solidFill>
              </a:rPr>
              <a:t>Not Satisfactory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335" name="Google Shape;33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7"/>
          <p:cNvSpPr txBox="1">
            <a:spLocks noGrp="1"/>
          </p:cNvSpPr>
          <p:nvPr>
            <p:ph type="body" idx="1"/>
          </p:nvPr>
        </p:nvSpPr>
        <p:spPr>
          <a:xfrm>
            <a:off x="311825" y="756900"/>
            <a:ext cx="8520600" cy="43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Principle</a:t>
            </a:r>
            <a:endParaRPr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Fit more instances on the street along the hyperplane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The kernel function controls non-linearity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Radial basis function kernel is selected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Support Vector Machine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550" y="1031225"/>
            <a:ext cx="4142201" cy="16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/>
        </p:nvSpPr>
        <p:spPr>
          <a:xfrm>
            <a:off x="1963075" y="2187000"/>
            <a:ext cx="53664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9900" algn="ctr" rtl="0"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zh-HK" sz="3800" b="1"/>
              <a:t>Introduction</a:t>
            </a:r>
            <a:endParaRPr sz="3800" b="1"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Support Vector Machine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8"/>
          <p:cNvSpPr txBox="1">
            <a:spLocks noGrp="1"/>
          </p:cNvSpPr>
          <p:nvPr>
            <p:ph type="body" idx="1"/>
          </p:nvPr>
        </p:nvSpPr>
        <p:spPr>
          <a:xfrm>
            <a:off x="311700" y="734075"/>
            <a:ext cx="8520600" cy="48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1" name="Google Shape;351;p48"/>
          <p:cNvGraphicFramePr/>
          <p:nvPr/>
        </p:nvGraphicFramePr>
        <p:xfrm>
          <a:off x="410125" y="2049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2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0.9429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0.1535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0.1134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0.8888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0.2166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0.1541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2" name="Google Shape;352;p48"/>
          <p:cNvSpPr/>
          <p:nvPr/>
        </p:nvSpPr>
        <p:spPr>
          <a:xfrm rot="715396">
            <a:off x="5974045" y="929508"/>
            <a:ext cx="3171321" cy="1803385"/>
          </a:xfrm>
          <a:prstGeom prst="cloudCallout">
            <a:avLst>
              <a:gd name="adj1" fmla="val -59234"/>
              <a:gd name="adj2" fmla="val 69021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8"/>
          <p:cNvSpPr txBox="1"/>
          <p:nvPr/>
        </p:nvSpPr>
        <p:spPr>
          <a:xfrm rot="227818">
            <a:off x="6322935" y="1426123"/>
            <a:ext cx="2473529" cy="73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Better than OLS</a:t>
            </a:r>
            <a:endParaRPr sz="1800" b="1">
              <a:solidFill>
                <a:srgbClr val="CC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Slightly overfit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354" name="Google Shape;35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K-Nearest Neighbor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9"/>
          <p:cNvSpPr txBox="1">
            <a:spLocks noGrp="1"/>
          </p:cNvSpPr>
          <p:nvPr>
            <p:ph type="body" idx="1"/>
          </p:nvPr>
        </p:nvSpPr>
        <p:spPr>
          <a:xfrm>
            <a:off x="311700" y="614375"/>
            <a:ext cx="8920800" cy="4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Advantage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Non-parametric in the sense that the number of parameters is unrestricted</a:t>
            </a: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 The most crucial parameter: K=1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1" name="Google Shape;361;p49"/>
          <p:cNvGraphicFramePr/>
          <p:nvPr/>
        </p:nvGraphicFramePr>
        <p:xfrm>
          <a:off x="410125" y="34395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2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1.0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0.7901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0.2976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0.2271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2" name="Google Shape;362;p49"/>
          <p:cNvSpPr/>
          <p:nvPr/>
        </p:nvSpPr>
        <p:spPr>
          <a:xfrm rot="1064268">
            <a:off x="5771326" y="3090680"/>
            <a:ext cx="3142177" cy="1222090"/>
          </a:xfrm>
          <a:prstGeom prst="cloudCallout">
            <a:avLst>
              <a:gd name="adj1" fmla="val -46931"/>
              <a:gd name="adj2" fmla="val 11175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63" name="Google Shape;363;p49"/>
          <p:cNvSpPr txBox="1"/>
          <p:nvPr/>
        </p:nvSpPr>
        <p:spPr>
          <a:xfrm rot="848692">
            <a:off x="6248618" y="3332274"/>
            <a:ext cx="2187627" cy="7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CC0000"/>
                </a:solidFill>
              </a:rPr>
              <a:t>Severe overfitting problem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364" name="Google Shape;36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253600" y="7200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5051663" y="3690000"/>
            <a:ext cx="240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75" y="900000"/>
            <a:ext cx="5975699" cy="20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Decision Tree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0"/>
          <p:cNvSpPr/>
          <p:nvPr/>
        </p:nvSpPr>
        <p:spPr>
          <a:xfrm>
            <a:off x="643900" y="3276750"/>
            <a:ext cx="7613700" cy="128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</a:rPr>
              <a:t>Advantage</a:t>
            </a:r>
            <a:endParaRPr sz="2000" b="1">
              <a:solidFill>
                <a:srgbClr val="EB56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Flexible</a:t>
            </a:r>
            <a:r>
              <a:rPr lang="zh-HK" sz="1800" b="1">
                <a:solidFill>
                  <a:schemeClr val="dk1"/>
                </a:solidFill>
              </a:rPr>
              <a:t>：</a:t>
            </a:r>
            <a:r>
              <a:rPr lang="zh-HK" sz="1600" b="1">
                <a:solidFill>
                  <a:schemeClr val="dk1"/>
                </a:solidFill>
              </a:rPr>
              <a:t>piecewise decision boundary</a:t>
            </a:r>
            <a:endParaRPr sz="16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Robust</a:t>
            </a:r>
            <a:r>
              <a:rPr lang="zh-HK" sz="1800" b="1">
                <a:solidFill>
                  <a:schemeClr val="dk1"/>
                </a:solidFill>
              </a:rPr>
              <a:t>： </a:t>
            </a:r>
            <a:r>
              <a:rPr lang="zh-HK" sz="1600" b="1">
                <a:solidFill>
                  <a:schemeClr val="dk1"/>
                </a:solidFill>
              </a:rPr>
              <a:t>not sensitive to outliers</a:t>
            </a:r>
            <a:endParaRPr sz="1800" b="1">
              <a:solidFill>
                <a:srgbClr val="1A9988"/>
              </a:solidFill>
            </a:endParaRPr>
          </a:p>
        </p:txBody>
      </p:sp>
      <p:sp>
        <p:nvSpPr>
          <p:cNvPr id="375" name="Google Shape;37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Decision Tree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1"/>
          <p:cNvSpPr txBox="1">
            <a:spLocks noGrp="1"/>
          </p:cNvSpPr>
          <p:nvPr>
            <p:ph type="body" idx="1"/>
          </p:nvPr>
        </p:nvSpPr>
        <p:spPr>
          <a:xfrm>
            <a:off x="159575" y="606400"/>
            <a:ext cx="8673000" cy="44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accent2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Depth of tree should be selected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Otherwise, python will split data until only pure leaf nodes left 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We also tuned 4 other paramaters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number of features to consider when looking for the best split</a:t>
            </a:r>
            <a:endParaRPr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HK" sz="2000" b="1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2" name="Google Shape;382;p51"/>
          <p:cNvGraphicFramePr/>
          <p:nvPr/>
        </p:nvGraphicFramePr>
        <p:xfrm>
          <a:off x="1750550" y="367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41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R-squared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RMSE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MAE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Training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0.9206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0.1811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0.137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Testing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0.8741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0.2305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0.1679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3" name="Google Shape;38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Decision Tree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2"/>
          <p:cNvSpPr txBox="1">
            <a:spLocks noGrp="1"/>
          </p:cNvSpPr>
          <p:nvPr>
            <p:ph type="body" idx="1"/>
          </p:nvPr>
        </p:nvSpPr>
        <p:spPr>
          <a:xfrm>
            <a:off x="311700" y="614375"/>
            <a:ext cx="8520600" cy="44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Limitations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Variance - Solve by Random Forest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Gap between training and testing accuracy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Bias - Solve by Boosting Algorithms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There is still space to improve model fitting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accent2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0" name="Google Shape;390;p52"/>
          <p:cNvGraphicFramePr/>
          <p:nvPr/>
        </p:nvGraphicFramePr>
        <p:xfrm>
          <a:off x="1771900" y="1227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R-squared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0.9206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0.1811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0.1370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0.8741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0.2305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0.1609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1" name="Google Shape;39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Random Forest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311700" y="610425"/>
            <a:ext cx="8730900" cy="4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Principle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Pass data points by each tree trees and average the result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forest is hard to overfit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Tuning the tree depth is not rewarding; Set to be 30 here.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number of features used in each tree, number of trees in the whole forest 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accent2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8" name="Google Shape;398;p53"/>
          <p:cNvGraphicFramePr/>
          <p:nvPr/>
        </p:nvGraphicFramePr>
        <p:xfrm>
          <a:off x="1771900" y="37767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/>
                        <a:t>R-</a:t>
                      </a:r>
                      <a:r>
                        <a:rPr lang="zh-HK" sz="1600" b="1">
                          <a:solidFill>
                            <a:schemeClr val="dk1"/>
                          </a:solidFill>
                          <a:highlight>
                            <a:srgbClr val="E9EDEE"/>
                          </a:highlight>
                        </a:rPr>
                        <a:t>squared</a:t>
                      </a:r>
                      <a:endParaRPr sz="1600" b="1">
                        <a:solidFill>
                          <a:schemeClr val="dk1"/>
                        </a:solidFill>
                        <a:highlight>
                          <a:srgbClr val="E9EDEE"/>
                        </a:highlight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0.9892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0.0667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0.0484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0.9172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0.1345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9" name="Google Shape;39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Boosting Algorithms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4"/>
          <p:cNvSpPr txBox="1">
            <a:spLocks noGrp="1"/>
          </p:cNvSpPr>
          <p:nvPr>
            <p:ph type="body" idx="1"/>
          </p:nvPr>
        </p:nvSpPr>
        <p:spPr>
          <a:xfrm>
            <a:off x="311700" y="620425"/>
            <a:ext cx="9227700" cy="44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Principle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Ada Boosting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Grow additional trees, assigning higher weight to instances with larger error before</a:t>
            </a:r>
            <a:endParaRPr sz="1600" b="1">
              <a:solidFill>
                <a:srgbClr val="6AA4C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Gradient Boosting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 at each step a new decision tree that best reduces the loss function before</a:t>
            </a:r>
            <a:endParaRPr sz="2100" b="1">
              <a:solidFill>
                <a:srgbClr val="6AA4C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zh-HK" sz="1600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XGB Boosting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Regularization could be implemented compared with Gradient boosting</a:t>
            </a: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We tuned learning rate for all of these three models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There are also other paramters selected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Boosting Algorithms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body" idx="1"/>
          </p:nvPr>
        </p:nvSpPr>
        <p:spPr>
          <a:xfrm>
            <a:off x="311700" y="623900"/>
            <a:ext cx="8520600" cy="4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p55"/>
          <p:cNvGraphicFramePr/>
          <p:nvPr/>
        </p:nvGraphicFramePr>
        <p:xfrm>
          <a:off x="420400" y="186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20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R-squared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Ada (training)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0.9998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0.0101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0.0029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Ada (testing)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0.9191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0.1848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0.1269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Gradient (training)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0.9954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0.0436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0.0336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Gradient (testing)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0.8583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0.2445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0.1709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XGB (training)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0.9867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0.0742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0.0584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XGB (testing)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0.9197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0.1841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0.1334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4" name="Google Shape;414;p55"/>
          <p:cNvSpPr/>
          <p:nvPr/>
        </p:nvSpPr>
        <p:spPr>
          <a:xfrm rot="412866">
            <a:off x="5933052" y="663894"/>
            <a:ext cx="3295236" cy="1847848"/>
          </a:xfrm>
          <a:prstGeom prst="cloudCallout">
            <a:avLst>
              <a:gd name="adj1" fmla="val -34381"/>
              <a:gd name="adj2" fmla="val 10162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5"/>
          <p:cNvSpPr txBox="1"/>
          <p:nvPr/>
        </p:nvSpPr>
        <p:spPr>
          <a:xfrm rot="201645">
            <a:off x="6306670" y="673362"/>
            <a:ext cx="2829967" cy="181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Ada </a:t>
            </a:r>
            <a:r>
              <a:rPr lang="zh-HK" sz="1600" b="1">
                <a:solidFill>
                  <a:schemeClr val="dk1"/>
                </a:solidFill>
              </a:rPr>
              <a:t>and</a:t>
            </a:r>
            <a:r>
              <a:rPr lang="zh-HK" sz="1800" b="1">
                <a:solidFill>
                  <a:srgbClr val="CC0000"/>
                </a:solidFill>
              </a:rPr>
              <a:t> XGB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CC0000"/>
                </a:solidFill>
              </a:rPr>
              <a:t>       </a:t>
            </a:r>
            <a:r>
              <a:rPr lang="zh-HK" sz="1600" b="1">
                <a:solidFill>
                  <a:schemeClr val="dk1"/>
                </a:solidFill>
              </a:rPr>
              <a:t>are</a:t>
            </a:r>
            <a:r>
              <a:rPr lang="zh-HK" sz="1800" b="1">
                <a:solidFill>
                  <a:srgbClr val="CC0000"/>
                </a:solidFill>
              </a:rPr>
              <a:t> excellent</a:t>
            </a:r>
            <a:endParaRPr sz="1800" b="1">
              <a:solidFill>
                <a:srgbClr val="CC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Gradient boosting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CC0000"/>
                </a:solidFill>
              </a:rPr>
              <a:t>       overfits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990000"/>
              </a:solidFill>
            </a:endParaRPr>
          </a:p>
        </p:txBody>
      </p:sp>
      <p:sp>
        <p:nvSpPr>
          <p:cNvPr id="416" name="Google Shape;41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Overall Comparison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6"/>
          <p:cNvSpPr txBox="1">
            <a:spLocks noGrp="1"/>
          </p:cNvSpPr>
          <p:nvPr>
            <p:ph type="body" idx="1"/>
          </p:nvPr>
        </p:nvSpPr>
        <p:spPr>
          <a:xfrm>
            <a:off x="311700" y="622375"/>
            <a:ext cx="8520600" cy="4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 on Testing Data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3" name="Google Shape;423;p56"/>
          <p:cNvGraphicFramePr/>
          <p:nvPr/>
        </p:nvGraphicFramePr>
        <p:xfrm>
          <a:off x="410125" y="1272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R-squared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OLS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0.8450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0.2557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0.1948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KNN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0.7901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0.2976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0.2271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SVR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0.8888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0.2166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0.1541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Decision Tree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0.8741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0.2305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0.1697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Random Forest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0.9172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0.1870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0.1345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Ada boosting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0.9191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0.1848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0.1269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Gradient boosting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0.8584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0.2445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0.1709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XGB boosting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0.9197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0.1841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0.1334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24" name="Google Shape;42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/>
        </p:nvSpPr>
        <p:spPr>
          <a:xfrm>
            <a:off x="1769400" y="2187000"/>
            <a:ext cx="56052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4. Variable Importance</a:t>
            </a:r>
            <a:endParaRPr sz="3800" b="1"/>
          </a:p>
        </p:txBody>
      </p:sp>
      <p:sp>
        <p:nvSpPr>
          <p:cNvPr id="431" name="Google Shape;43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29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892000" cy="4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Motivation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The second-hand property price increased significantly in Shanghai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Difficult for buyers and sellers to estimate price of second-hand property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03" y="3760200"/>
            <a:ext cx="1578087" cy="1213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31"/>
          <p:cNvCxnSpPr/>
          <p:nvPr/>
        </p:nvCxnSpPr>
        <p:spPr>
          <a:xfrm>
            <a:off x="3674700" y="4360800"/>
            <a:ext cx="1794600" cy="120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2" name="Google Shape;1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800" y="3698000"/>
            <a:ext cx="2000723" cy="127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450" y="1550800"/>
            <a:ext cx="3214675" cy="14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>
            <a:spLocks noGrp="1"/>
          </p:cNvSpPr>
          <p:nvPr>
            <p:ph type="body" idx="1"/>
          </p:nvPr>
        </p:nvSpPr>
        <p:spPr>
          <a:xfrm>
            <a:off x="319675" y="622375"/>
            <a:ext cx="7986600" cy="45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Criteria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Predictive power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In tree-based models, it is the reduction of node impurity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Based on the best three models mentioned before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Random forest, Ada boosting, XGB boosting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8"/>
          <p:cNvSpPr txBox="1">
            <a:spLocks noGrp="1"/>
          </p:cNvSpPr>
          <p:nvPr>
            <p:ph type="title"/>
          </p:nvPr>
        </p:nvSpPr>
        <p:spPr>
          <a:xfrm>
            <a:off x="410125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Variable Importance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319675" y="2920325"/>
            <a:ext cx="83445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</a:rPr>
              <a:t>Results</a:t>
            </a:r>
            <a:endParaRPr sz="2000" b="1">
              <a:solidFill>
                <a:srgbClr val="EB56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sz="1800" b="1">
                <a:solidFill>
                  <a:srgbClr val="1A9988"/>
                </a:solidFill>
                <a:highlight>
                  <a:srgbClr val="E9EDEE"/>
                </a:highlight>
              </a:rPr>
              <a:t>Random forest and Ada boosting</a:t>
            </a:r>
            <a:endParaRPr sz="1800" b="1">
              <a:solidFill>
                <a:srgbClr val="1A9988"/>
              </a:solidFill>
              <a:highlight>
                <a:srgbClr val="E9EDEE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</a:rPr>
              <a:t>Area-size (numerical), Inner (dummy), Office (dummy)</a:t>
            </a:r>
            <a:endParaRPr sz="1600" b="1">
              <a:solidFill>
                <a:schemeClr val="dk1"/>
              </a:solidFill>
              <a:highlight>
                <a:srgbClr val="E9EDEE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sz="1800" b="1">
                <a:solidFill>
                  <a:srgbClr val="1A9988"/>
                </a:solidFill>
                <a:highlight>
                  <a:srgbClr val="E9EDEE"/>
                </a:highlight>
              </a:rPr>
              <a:t>XGB boosting</a:t>
            </a:r>
            <a:endParaRPr sz="1800" b="1">
              <a:solidFill>
                <a:srgbClr val="1A9988"/>
              </a:solidFill>
              <a:highlight>
                <a:srgbClr val="E9EDEE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</a:rPr>
              <a:t>Office, Jinshan (dummy), Nongming (dummy)</a:t>
            </a:r>
            <a:endParaRPr sz="1600" b="1">
              <a:solidFill>
                <a:schemeClr val="dk1"/>
              </a:solidFill>
              <a:highlight>
                <a:srgbClr val="E9EDEE"/>
              </a:highlight>
            </a:endParaRPr>
          </a:p>
        </p:txBody>
      </p:sp>
      <p:sp>
        <p:nvSpPr>
          <p:cNvPr id="439" name="Google Shape;4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Variable Importance (Visualization)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9"/>
          <p:cNvPicPr preferRelativeResize="0"/>
          <p:nvPr/>
        </p:nvPicPr>
        <p:blipFill rotWithShape="1">
          <a:blip r:embed="rId3">
            <a:alphaModFix/>
          </a:blip>
          <a:srcRect r="5428"/>
          <a:stretch/>
        </p:blipFill>
        <p:spPr>
          <a:xfrm>
            <a:off x="142100" y="1264375"/>
            <a:ext cx="2878426" cy="1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9"/>
          <p:cNvPicPr preferRelativeResize="0"/>
          <p:nvPr/>
        </p:nvPicPr>
        <p:blipFill rotWithShape="1">
          <a:blip r:embed="rId4">
            <a:alphaModFix/>
          </a:blip>
          <a:srcRect r="5499"/>
          <a:stretch/>
        </p:blipFill>
        <p:spPr>
          <a:xfrm>
            <a:off x="6213850" y="1264375"/>
            <a:ext cx="2878426" cy="1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9"/>
          <p:cNvPicPr preferRelativeResize="0"/>
          <p:nvPr/>
        </p:nvPicPr>
        <p:blipFill rotWithShape="1">
          <a:blip r:embed="rId5">
            <a:alphaModFix/>
          </a:blip>
          <a:srcRect r="7364"/>
          <a:stretch/>
        </p:blipFill>
        <p:spPr>
          <a:xfrm>
            <a:off x="3177975" y="1264375"/>
            <a:ext cx="2878426" cy="17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 txBox="1"/>
          <p:nvPr/>
        </p:nvSpPr>
        <p:spPr>
          <a:xfrm>
            <a:off x="142050" y="2729575"/>
            <a:ext cx="2878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1A9988"/>
                </a:solidFill>
              </a:rPr>
              <a:t>XGB boosting</a:t>
            </a:r>
            <a:endParaRPr sz="2000" b="1">
              <a:solidFill>
                <a:srgbClr val="1A9988"/>
              </a:solidFill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3177938" y="2745025"/>
            <a:ext cx="2878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</a:rPr>
              <a:t>Ada boosting</a:t>
            </a:r>
            <a:endParaRPr sz="2000" b="1">
              <a:solidFill>
                <a:srgbClr val="EB5600"/>
              </a:solidFill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6213850" y="2745025"/>
            <a:ext cx="2878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4C8"/>
                </a:solidFill>
              </a:rPr>
              <a:t>Gradient boosting</a:t>
            </a:r>
            <a:endParaRPr sz="2000" b="1">
              <a:solidFill>
                <a:srgbClr val="6AA4C8"/>
              </a:solidFill>
            </a:endParaRPr>
          </a:p>
        </p:txBody>
      </p:sp>
      <p:sp>
        <p:nvSpPr>
          <p:cNvPr id="451" name="Google Shape;451;p59"/>
          <p:cNvSpPr/>
          <p:nvPr/>
        </p:nvSpPr>
        <p:spPr>
          <a:xfrm>
            <a:off x="142050" y="3482450"/>
            <a:ext cx="1000200" cy="13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chemeClr val="dk1"/>
                </a:solidFill>
              </a:rPr>
              <a:t>area_size</a:t>
            </a:r>
            <a:endParaRPr sz="1300"/>
          </a:p>
        </p:txBody>
      </p:sp>
      <p:sp>
        <p:nvSpPr>
          <p:cNvPr id="452" name="Google Shape;452;p59"/>
          <p:cNvSpPr/>
          <p:nvPr/>
        </p:nvSpPr>
        <p:spPr>
          <a:xfrm>
            <a:off x="1835600" y="4082450"/>
            <a:ext cx="762300" cy="7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office</a:t>
            </a:r>
            <a:endParaRPr/>
          </a:p>
        </p:txBody>
      </p:sp>
      <p:sp>
        <p:nvSpPr>
          <p:cNvPr id="453" name="Google Shape;453;p59"/>
          <p:cNvSpPr/>
          <p:nvPr/>
        </p:nvSpPr>
        <p:spPr>
          <a:xfrm>
            <a:off x="3195300" y="3496250"/>
            <a:ext cx="762300" cy="130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office</a:t>
            </a:r>
            <a:endParaRPr sz="1300"/>
          </a:p>
        </p:txBody>
      </p:sp>
      <p:sp>
        <p:nvSpPr>
          <p:cNvPr id="454" name="Google Shape;454;p59"/>
          <p:cNvSpPr/>
          <p:nvPr/>
        </p:nvSpPr>
        <p:spPr>
          <a:xfrm>
            <a:off x="1142300" y="3807050"/>
            <a:ext cx="693300" cy="99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inner</a:t>
            </a:r>
            <a:endParaRPr/>
          </a:p>
        </p:txBody>
      </p:sp>
      <p:sp>
        <p:nvSpPr>
          <p:cNvPr id="455" name="Google Shape;455;p59"/>
          <p:cNvSpPr/>
          <p:nvPr/>
        </p:nvSpPr>
        <p:spPr>
          <a:xfrm>
            <a:off x="5154363" y="4082450"/>
            <a:ext cx="1000200" cy="7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jinshan</a:t>
            </a:r>
            <a:endParaRPr/>
          </a:p>
        </p:txBody>
      </p:sp>
      <p:sp>
        <p:nvSpPr>
          <p:cNvPr id="456" name="Google Shape;456;p59"/>
          <p:cNvSpPr/>
          <p:nvPr/>
        </p:nvSpPr>
        <p:spPr>
          <a:xfrm>
            <a:off x="6368450" y="3496250"/>
            <a:ext cx="1000200" cy="130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4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</a:rPr>
              <a:t>area_size</a:t>
            </a:r>
            <a:endParaRPr sz="1300"/>
          </a:p>
        </p:txBody>
      </p:sp>
      <p:sp>
        <p:nvSpPr>
          <p:cNvPr id="457" name="Google Shape;457;p59"/>
          <p:cNvSpPr/>
          <p:nvPr/>
        </p:nvSpPr>
        <p:spPr>
          <a:xfrm>
            <a:off x="7368650" y="3807050"/>
            <a:ext cx="693300" cy="99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4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inner</a:t>
            </a:r>
            <a:endParaRPr/>
          </a:p>
        </p:txBody>
      </p:sp>
      <p:sp>
        <p:nvSpPr>
          <p:cNvPr id="458" name="Google Shape;458;p59"/>
          <p:cNvSpPr/>
          <p:nvPr/>
        </p:nvSpPr>
        <p:spPr>
          <a:xfrm>
            <a:off x="8061950" y="4082450"/>
            <a:ext cx="762300" cy="7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4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office</a:t>
            </a:r>
            <a:endParaRPr/>
          </a:p>
        </p:txBody>
      </p:sp>
      <p:sp>
        <p:nvSpPr>
          <p:cNvPr id="459" name="Google Shape;459;p59"/>
          <p:cNvSpPr/>
          <p:nvPr/>
        </p:nvSpPr>
        <p:spPr>
          <a:xfrm>
            <a:off x="3957600" y="3807050"/>
            <a:ext cx="1228800" cy="99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</a:rPr>
              <a:t>Nongming</a:t>
            </a:r>
            <a:endParaRPr/>
          </a:p>
        </p:txBody>
      </p:sp>
      <p:sp>
        <p:nvSpPr>
          <p:cNvPr id="460" name="Google Shape;46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0"/>
          <p:cNvSpPr txBox="1"/>
          <p:nvPr/>
        </p:nvSpPr>
        <p:spPr>
          <a:xfrm>
            <a:off x="1888800" y="2187000"/>
            <a:ext cx="53664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5. Conclusion</a:t>
            </a:r>
            <a:endParaRPr sz="3800" b="1"/>
          </a:p>
        </p:txBody>
      </p:sp>
      <p:sp>
        <p:nvSpPr>
          <p:cNvPr id="467" name="Google Shape;46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32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Summary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>
            <a:spLocks noGrp="1"/>
          </p:cNvSpPr>
          <p:nvPr>
            <p:ph type="body" idx="1"/>
          </p:nvPr>
        </p:nvSpPr>
        <p:spPr>
          <a:xfrm>
            <a:off x="410125" y="405550"/>
            <a:ext cx="86211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1"/>
          <p:cNvSpPr/>
          <p:nvPr/>
        </p:nvSpPr>
        <p:spPr>
          <a:xfrm rot="5400000">
            <a:off x="1405075" y="50750"/>
            <a:ext cx="435900" cy="242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5" name="Google Shape;475;p61"/>
          <p:cNvSpPr/>
          <p:nvPr/>
        </p:nvSpPr>
        <p:spPr>
          <a:xfrm rot="5400000">
            <a:off x="886375" y="559850"/>
            <a:ext cx="426900" cy="1407600"/>
          </a:xfrm>
          <a:prstGeom prst="round2SameRect">
            <a:avLst>
              <a:gd name="adj1" fmla="val 47964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410125" y="1063550"/>
            <a:ext cx="125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Data</a:t>
            </a:r>
            <a:endParaRPr sz="1600" b="1"/>
          </a:p>
        </p:txBody>
      </p:sp>
      <p:sp>
        <p:nvSpPr>
          <p:cNvPr id="477" name="Google Shape;477;p61"/>
          <p:cNvSpPr/>
          <p:nvPr/>
        </p:nvSpPr>
        <p:spPr>
          <a:xfrm rot="5400000">
            <a:off x="1405075" y="1091675"/>
            <a:ext cx="435900" cy="2425800"/>
          </a:xfrm>
          <a:prstGeom prst="round2SameRect">
            <a:avLst>
              <a:gd name="adj1" fmla="val 4659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8" name="Google Shape;478;p61"/>
          <p:cNvSpPr/>
          <p:nvPr/>
        </p:nvSpPr>
        <p:spPr>
          <a:xfrm rot="5400000">
            <a:off x="1117350" y="1369325"/>
            <a:ext cx="427500" cy="1869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9" name="Google Shape;479;p61"/>
          <p:cNvSpPr/>
          <p:nvPr/>
        </p:nvSpPr>
        <p:spPr>
          <a:xfrm rot="5400000">
            <a:off x="1405075" y="2280275"/>
            <a:ext cx="435900" cy="2425800"/>
          </a:xfrm>
          <a:prstGeom prst="round2SameRect">
            <a:avLst>
              <a:gd name="adj1" fmla="val 4659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0" name="Google Shape;480;p61"/>
          <p:cNvSpPr/>
          <p:nvPr/>
        </p:nvSpPr>
        <p:spPr>
          <a:xfrm rot="5400000">
            <a:off x="1272025" y="2417375"/>
            <a:ext cx="426900" cy="2151600"/>
          </a:xfrm>
          <a:prstGeom prst="round2SameRect">
            <a:avLst>
              <a:gd name="adj1" fmla="val 45877"/>
              <a:gd name="adj2" fmla="val 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1" name="Google Shape;481;p61"/>
          <p:cNvSpPr/>
          <p:nvPr/>
        </p:nvSpPr>
        <p:spPr>
          <a:xfrm rot="5400000">
            <a:off x="1405075" y="3396150"/>
            <a:ext cx="435900" cy="2425800"/>
          </a:xfrm>
          <a:prstGeom prst="round2SameRect">
            <a:avLst>
              <a:gd name="adj1" fmla="val 46593"/>
              <a:gd name="adj2" fmla="val 0"/>
            </a:avLst>
          </a:prstGeom>
          <a:solidFill>
            <a:srgbClr val="87C5F0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3514900" y="890900"/>
            <a:ext cx="5417400" cy="745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1"/>
          <p:cNvSpPr/>
          <p:nvPr/>
        </p:nvSpPr>
        <p:spPr>
          <a:xfrm>
            <a:off x="3514900" y="1931825"/>
            <a:ext cx="5417400" cy="745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61"/>
          <p:cNvSpPr/>
          <p:nvPr/>
        </p:nvSpPr>
        <p:spPr>
          <a:xfrm>
            <a:off x="3514900" y="4236300"/>
            <a:ext cx="5417400" cy="745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87C5F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61"/>
          <p:cNvSpPr/>
          <p:nvPr/>
        </p:nvSpPr>
        <p:spPr>
          <a:xfrm>
            <a:off x="3514900" y="3120425"/>
            <a:ext cx="5417400" cy="745500"/>
          </a:xfrm>
          <a:prstGeom prst="rect">
            <a:avLst/>
          </a:prstGeom>
          <a:noFill/>
          <a:ln w="19050" cap="flat" cmpd="sng">
            <a:solidFill>
              <a:srgbClr val="B6D7A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" name="Google Shape;486;p61"/>
          <p:cNvCxnSpPr>
            <a:stCxn id="474" idx="3"/>
            <a:endCxn id="482" idx="1"/>
          </p:cNvCxnSpPr>
          <p:nvPr/>
        </p:nvCxnSpPr>
        <p:spPr>
          <a:xfrm>
            <a:off x="2835925" y="1263650"/>
            <a:ext cx="678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61"/>
          <p:cNvCxnSpPr>
            <a:stCxn id="477" idx="3"/>
            <a:endCxn id="483" idx="1"/>
          </p:cNvCxnSpPr>
          <p:nvPr/>
        </p:nvCxnSpPr>
        <p:spPr>
          <a:xfrm>
            <a:off x="2835925" y="2304575"/>
            <a:ext cx="678900" cy="0"/>
          </a:xfrm>
          <a:prstGeom prst="straightConnector1">
            <a:avLst/>
          </a:prstGeom>
          <a:noFill/>
          <a:ln w="19050" cap="flat" cmpd="sng">
            <a:solidFill>
              <a:srgbClr val="F8AA05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61"/>
          <p:cNvCxnSpPr>
            <a:stCxn id="479" idx="3"/>
            <a:endCxn id="485" idx="1"/>
          </p:cNvCxnSpPr>
          <p:nvPr/>
        </p:nvCxnSpPr>
        <p:spPr>
          <a:xfrm>
            <a:off x="2835925" y="3493175"/>
            <a:ext cx="6789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61"/>
          <p:cNvCxnSpPr>
            <a:stCxn id="481" idx="3"/>
            <a:endCxn id="484" idx="1"/>
          </p:cNvCxnSpPr>
          <p:nvPr/>
        </p:nvCxnSpPr>
        <p:spPr>
          <a:xfrm>
            <a:off x="2835925" y="4609050"/>
            <a:ext cx="678900" cy="0"/>
          </a:xfrm>
          <a:prstGeom prst="straightConnector1">
            <a:avLst/>
          </a:prstGeom>
          <a:noFill/>
          <a:ln w="19050" cap="flat" cmpd="sng">
            <a:solidFill>
              <a:srgbClr val="87C5F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0" name="Google Shape;490;p61"/>
          <p:cNvSpPr txBox="1"/>
          <p:nvPr/>
        </p:nvSpPr>
        <p:spPr>
          <a:xfrm>
            <a:off x="410125" y="4408950"/>
            <a:ext cx="242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Variable Importance</a:t>
            </a:r>
            <a:endParaRPr sz="1600" b="1"/>
          </a:p>
        </p:txBody>
      </p:sp>
      <p:sp>
        <p:nvSpPr>
          <p:cNvPr id="491" name="Google Shape;491;p61"/>
          <p:cNvSpPr txBox="1"/>
          <p:nvPr/>
        </p:nvSpPr>
        <p:spPr>
          <a:xfrm>
            <a:off x="396025" y="2090525"/>
            <a:ext cx="168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Pre-Processing</a:t>
            </a:r>
            <a:endParaRPr sz="1600" b="1"/>
          </a:p>
        </p:txBody>
      </p:sp>
      <p:sp>
        <p:nvSpPr>
          <p:cNvPr id="492" name="Google Shape;492;p61"/>
          <p:cNvSpPr txBox="1"/>
          <p:nvPr/>
        </p:nvSpPr>
        <p:spPr>
          <a:xfrm>
            <a:off x="410125" y="3293075"/>
            <a:ext cx="168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Model Building</a:t>
            </a:r>
            <a:endParaRPr sz="1600" b="1"/>
          </a:p>
        </p:txBody>
      </p:sp>
      <p:sp>
        <p:nvSpPr>
          <p:cNvPr id="493" name="Google Shape;493;p61"/>
          <p:cNvSpPr txBox="1"/>
          <p:nvPr/>
        </p:nvSpPr>
        <p:spPr>
          <a:xfrm>
            <a:off x="3514900" y="1036275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Second-hand house data scraped from Lianjia.com</a:t>
            </a:r>
            <a:endParaRPr sz="1600" b="1"/>
          </a:p>
        </p:txBody>
      </p:sp>
      <p:sp>
        <p:nvSpPr>
          <p:cNvPr id="494" name="Google Shape;494;p61"/>
          <p:cNvSpPr txBox="1"/>
          <p:nvPr/>
        </p:nvSpPr>
        <p:spPr>
          <a:xfrm>
            <a:off x="3514900" y="2078350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Visualization, Cleaning, Transformation</a:t>
            </a:r>
            <a:endParaRPr sz="1600" b="1"/>
          </a:p>
        </p:txBody>
      </p:sp>
      <p:sp>
        <p:nvSpPr>
          <p:cNvPr id="495" name="Google Shape;495;p61"/>
          <p:cNvSpPr txBox="1"/>
          <p:nvPr/>
        </p:nvSpPr>
        <p:spPr>
          <a:xfrm>
            <a:off x="3514900" y="3275225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Our best model gives a R-squared around 0.92</a:t>
            </a:r>
            <a:endParaRPr sz="1600" b="1"/>
          </a:p>
        </p:txBody>
      </p:sp>
      <p:sp>
        <p:nvSpPr>
          <p:cNvPr id="496" name="Google Shape;496;p61"/>
          <p:cNvSpPr txBox="1"/>
          <p:nvPr/>
        </p:nvSpPr>
        <p:spPr>
          <a:xfrm>
            <a:off x="3514900" y="4381900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Variables with good explanatroy power are identified</a:t>
            </a:r>
            <a:endParaRPr sz="1600" b="1"/>
          </a:p>
        </p:txBody>
      </p:sp>
      <p:sp>
        <p:nvSpPr>
          <p:cNvPr id="497" name="Google Shape;49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2"/>
          <p:cNvSpPr txBox="1">
            <a:spLocks noGrp="1"/>
          </p:cNvSpPr>
          <p:nvPr>
            <p:ph type="body" idx="1"/>
          </p:nvPr>
        </p:nvSpPr>
        <p:spPr>
          <a:xfrm>
            <a:off x="319675" y="622375"/>
            <a:ext cx="7986600" cy="45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Constraints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2"/>
          <p:cNvSpPr txBox="1">
            <a:spLocks noGrp="1"/>
          </p:cNvSpPr>
          <p:nvPr>
            <p:ph type="title"/>
          </p:nvPr>
        </p:nvSpPr>
        <p:spPr>
          <a:xfrm>
            <a:off x="410125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Summary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34</a:t>
            </a:fld>
            <a:endParaRPr/>
          </a:p>
        </p:txBody>
      </p:sp>
      <p:pic>
        <p:nvPicPr>
          <p:cNvPr id="505" name="Google Shape;505;p62"/>
          <p:cNvPicPr preferRelativeResize="0"/>
          <p:nvPr/>
        </p:nvPicPr>
        <p:blipFill rotWithShape="1">
          <a:blip r:embed="rId3">
            <a:alphaModFix/>
          </a:blip>
          <a:srcRect b="7732"/>
          <a:stretch/>
        </p:blipFill>
        <p:spPr>
          <a:xfrm>
            <a:off x="5523777" y="2078715"/>
            <a:ext cx="3075775" cy="306495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2"/>
          <p:cNvSpPr/>
          <p:nvPr/>
        </p:nvSpPr>
        <p:spPr>
          <a:xfrm>
            <a:off x="410125" y="1402775"/>
            <a:ext cx="4502700" cy="2892000"/>
          </a:xfrm>
          <a:prstGeom prst="wedgeRectCallout">
            <a:avLst>
              <a:gd name="adj1" fmla="val 70700"/>
              <a:gd name="adj2" fmla="val 44016"/>
            </a:avLst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sz="1800" b="1">
                <a:solidFill>
                  <a:srgbClr val="1A9988"/>
                </a:solidFill>
                <a:highlight>
                  <a:srgbClr val="E9EDEE"/>
                </a:highlight>
              </a:rPr>
              <a:t> Text data processing requires Deep learning method</a:t>
            </a: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</a:rPr>
              <a:t>, e.g., Comments and school district of apartments</a:t>
            </a:r>
            <a:endParaRPr sz="1600" b="1">
              <a:solidFill>
                <a:schemeClr val="dk1"/>
              </a:solidFill>
              <a:highlight>
                <a:srgbClr val="E9EDEE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sz="1800" b="1">
                <a:solidFill>
                  <a:srgbClr val="1A9988"/>
                </a:solidFill>
                <a:highlight>
                  <a:srgbClr val="E9EDEE"/>
                </a:highlight>
              </a:rPr>
              <a:t> Other factors to consider</a:t>
            </a: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</a:rPr>
              <a:t>, e.g., government regulation and economic envirmment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5325"/>
            <a:ext cx="9144000" cy="54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36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252000" y="756900"/>
            <a:ext cx="8520600" cy="42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B7B7B7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Motivation</a:t>
            </a:r>
            <a:endParaRPr sz="20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Objective</a:t>
            </a:r>
            <a:endParaRPr sz="20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Utilize Shanghai second hand property dataset from </a:t>
            </a:r>
            <a:r>
              <a:rPr lang="zh-HK" b="1" i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Lianjia</a:t>
            </a: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 to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1. Forecaste the price of second hand property by using regression analysis</a:t>
            </a: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2. Identify factors which influence the price significantly</a:t>
            </a: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1" name="Google Shape;151;p32"/>
          <p:cNvSpPr txBox="1"/>
          <p:nvPr/>
        </p:nvSpPr>
        <p:spPr>
          <a:xfrm>
            <a:off x="6023575" y="3271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p32"/>
          <p:cNvCxnSpPr/>
          <p:nvPr/>
        </p:nvCxnSpPr>
        <p:spPr>
          <a:xfrm rot="10800000" flipH="1">
            <a:off x="3668550" y="4174850"/>
            <a:ext cx="2349900" cy="189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450" y="3248013"/>
            <a:ext cx="1917298" cy="16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00" y="3173538"/>
            <a:ext cx="2603375" cy="18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825" y="2880200"/>
            <a:ext cx="1311350" cy="13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/>
          <p:nvPr/>
        </p:nvSpPr>
        <p:spPr>
          <a:xfrm>
            <a:off x="410125" y="825600"/>
            <a:ext cx="4268400" cy="870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457200" y="297075"/>
            <a:ext cx="82296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410125" y="1696500"/>
            <a:ext cx="5008500" cy="811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3"/>
          <p:cNvSpPr/>
          <p:nvPr/>
        </p:nvSpPr>
        <p:spPr>
          <a:xfrm>
            <a:off x="410125" y="2508350"/>
            <a:ext cx="5720400" cy="8709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3"/>
          <p:cNvSpPr/>
          <p:nvPr/>
        </p:nvSpPr>
        <p:spPr>
          <a:xfrm>
            <a:off x="410125" y="3379250"/>
            <a:ext cx="6403500" cy="870900"/>
          </a:xfrm>
          <a:prstGeom prst="roundRect">
            <a:avLst>
              <a:gd name="adj" fmla="val 50000"/>
            </a:avLst>
          </a:prstGeom>
          <a:solidFill>
            <a:srgbClr val="87C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3"/>
          <p:cNvSpPr/>
          <p:nvPr/>
        </p:nvSpPr>
        <p:spPr>
          <a:xfrm>
            <a:off x="410125" y="4250150"/>
            <a:ext cx="7143900" cy="870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3"/>
          <p:cNvSpPr/>
          <p:nvPr/>
        </p:nvSpPr>
        <p:spPr>
          <a:xfrm>
            <a:off x="541376" y="908764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accent2"/>
                </a:solidFill>
              </a:rPr>
              <a:t>1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168" name="Google Shape;168;p33"/>
          <p:cNvSpPr/>
          <p:nvPr/>
        </p:nvSpPr>
        <p:spPr>
          <a:xfrm>
            <a:off x="3873801" y="908764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accent2"/>
              </a:solidFill>
            </a:endParaRPr>
          </a:p>
        </p:txBody>
      </p:sp>
      <p:sp>
        <p:nvSpPr>
          <p:cNvPr id="169" name="Google Shape;169;p33"/>
          <p:cNvSpPr/>
          <p:nvPr/>
        </p:nvSpPr>
        <p:spPr>
          <a:xfrm>
            <a:off x="541376" y="17737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accent1"/>
                </a:solidFill>
              </a:rPr>
              <a:t>2</a:t>
            </a:r>
            <a:endParaRPr sz="2000" b="1">
              <a:solidFill>
                <a:schemeClr val="accent1"/>
              </a:solidFill>
            </a:endParaRPr>
          </a:p>
        </p:txBody>
      </p:sp>
      <p:sp>
        <p:nvSpPr>
          <p:cNvPr id="170" name="Google Shape;170;p33"/>
          <p:cNvSpPr/>
          <p:nvPr/>
        </p:nvSpPr>
        <p:spPr>
          <a:xfrm>
            <a:off x="4632626" y="17737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chemeClr val="accent1"/>
                </a:solidFill>
              </a:rPr>
              <a:t>40%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5999726" y="34860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rgbClr val="87C5F0"/>
                </a:solidFill>
              </a:rPr>
              <a:t>80%</a:t>
            </a:r>
            <a:endParaRPr>
              <a:solidFill>
                <a:srgbClr val="87C5F0"/>
              </a:solidFill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5342401" y="26151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rgbClr val="93C47D"/>
                </a:solidFill>
              </a:rPr>
              <a:t>60%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1376" y="4356939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4C8"/>
                </a:solidFill>
              </a:rPr>
              <a:t>5</a:t>
            </a:r>
            <a:endParaRPr sz="2000" b="1">
              <a:solidFill>
                <a:srgbClr val="6AA4C8"/>
              </a:solidFill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1376" y="34860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87C5F0"/>
                </a:solidFill>
              </a:rPr>
              <a:t>4</a:t>
            </a:r>
            <a:endParaRPr sz="2000" b="1">
              <a:solidFill>
                <a:srgbClr val="87C5F0"/>
              </a:solidFill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1376" y="26151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93C47D"/>
                </a:solidFill>
              </a:rPr>
              <a:t>3</a:t>
            </a:r>
            <a:endParaRPr sz="2000" b="1">
              <a:solidFill>
                <a:srgbClr val="93C47D"/>
              </a:solidFill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6732951" y="43569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rgbClr val="6AA4C8"/>
                </a:solidFill>
              </a:rPr>
              <a:t>100%</a:t>
            </a:r>
            <a:endParaRPr b="1">
              <a:solidFill>
                <a:srgbClr val="6AA4C8"/>
              </a:solidFill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1224200" y="1005925"/>
            <a:ext cx="246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chemeClr val="dk1"/>
                </a:solidFill>
              </a:rPr>
              <a:t>Introduction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1198700" y="1790900"/>
            <a:ext cx="32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Data-preprocessing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1198700" y="2697500"/>
            <a:ext cx="383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Regression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1198700" y="3568400"/>
            <a:ext cx="441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Variable Importance</a:t>
            </a:r>
            <a:endParaRPr sz="2000"/>
          </a:p>
        </p:txBody>
      </p:sp>
      <p:sp>
        <p:nvSpPr>
          <p:cNvPr id="181" name="Google Shape;181;p33"/>
          <p:cNvSpPr txBox="1"/>
          <p:nvPr/>
        </p:nvSpPr>
        <p:spPr>
          <a:xfrm>
            <a:off x="1198700" y="4439300"/>
            <a:ext cx="246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Conclusion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5</a:t>
            </a:fld>
            <a:endParaRPr/>
          </a:p>
        </p:txBody>
      </p:sp>
      <p:sp>
        <p:nvSpPr>
          <p:cNvPr id="2" name="Google Shape;170;p33">
            <a:extLst>
              <a:ext uri="{FF2B5EF4-FFF2-40B4-BE49-F238E27FC236}">
                <a16:creationId xmlns:a16="http://schemas.microsoft.com/office/drawing/2014/main" id="{735EA675-2CE2-1F61-582A-E3C58A9DD08E}"/>
              </a:ext>
            </a:extLst>
          </p:cNvPr>
          <p:cNvSpPr/>
          <p:nvPr/>
        </p:nvSpPr>
        <p:spPr>
          <a:xfrm>
            <a:off x="3873801" y="893350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b="1" dirty="0">
                <a:solidFill>
                  <a:srgbClr val="FF8001"/>
                </a:solidFill>
              </a:rPr>
              <a:t>2</a:t>
            </a:r>
            <a:r>
              <a:rPr lang="zh-HK" b="1" dirty="0">
                <a:solidFill>
                  <a:srgbClr val="FF8001"/>
                </a:solidFill>
              </a:rPr>
              <a:t>0%</a:t>
            </a:r>
            <a:endParaRPr dirty="0">
              <a:solidFill>
                <a:srgbClr val="FF800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1963075" y="2187000"/>
            <a:ext cx="53664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2. Data-preprocessing</a:t>
            </a:r>
            <a:endParaRPr sz="3800" b="1"/>
          </a:p>
        </p:txBody>
      </p:sp>
      <p:sp>
        <p:nvSpPr>
          <p:cNvPr id="189" name="Google Shape;18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Data Description</a:t>
            </a:r>
            <a:endParaRPr sz="2000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zh-HK" b="1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Data Source</a:t>
            </a:r>
            <a:endParaRPr b="1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use python to automatically scrap it from </a:t>
            </a:r>
            <a:r>
              <a:rPr lang="zh-HK" sz="16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Lianjia.com</a:t>
            </a:r>
            <a:endParaRPr sz="1600"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zh-HK" b="1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Advantage of our data</a:t>
            </a:r>
            <a:endParaRPr b="1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  Large Volumn - </a:t>
            </a: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21299 records, each described by 22 features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 Updated -  on the market of the nearest twenty days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2614400" y="3796625"/>
            <a:ext cx="1469400" cy="677100"/>
          </a:xfrm>
          <a:prstGeom prst="rect">
            <a:avLst/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9988"/>
                </a:solidFill>
              </a:rPr>
              <a:t>Randomly select</a:t>
            </a:r>
            <a:endParaRPr sz="1600" b="1">
              <a:solidFill>
                <a:srgbClr val="1A9988"/>
              </a:solidFill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5937725" y="3500550"/>
            <a:ext cx="2077200" cy="461700"/>
          </a:xfrm>
          <a:prstGeom prst="rect">
            <a:avLst/>
          </a:prstGeom>
          <a:noFill/>
          <a:ln w="19050" cap="flat" cmpd="sng">
            <a:solidFill>
              <a:srgbClr val="1A998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 </a:t>
            </a:r>
            <a:r>
              <a:rPr lang="zh-HK" sz="1600" b="1"/>
              <a:t>Training dataset</a:t>
            </a:r>
            <a:endParaRPr sz="1600" b="1"/>
          </a:p>
        </p:txBody>
      </p:sp>
      <p:sp>
        <p:nvSpPr>
          <p:cNvPr id="198" name="Google Shape;198;p35"/>
          <p:cNvSpPr txBox="1"/>
          <p:nvPr/>
        </p:nvSpPr>
        <p:spPr>
          <a:xfrm>
            <a:off x="5937725" y="4291200"/>
            <a:ext cx="2077200" cy="461700"/>
          </a:xfrm>
          <a:prstGeom prst="rect">
            <a:avLst/>
          </a:prstGeom>
          <a:noFill/>
          <a:ln w="19050" cap="flat" cmpd="sng">
            <a:solidFill>
              <a:srgbClr val="1A998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 </a:t>
            </a:r>
            <a:r>
              <a:rPr lang="zh-HK" sz="1600" b="1"/>
              <a:t>Testing dataset</a:t>
            </a:r>
            <a:endParaRPr sz="1600" b="1"/>
          </a:p>
        </p:txBody>
      </p:sp>
      <p:sp>
        <p:nvSpPr>
          <p:cNvPr id="199" name="Google Shape;19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7</a:t>
            </a:fld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311700" y="3888875"/>
            <a:ext cx="1991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chemeClr val="lt2"/>
                </a:highlight>
              </a:rPr>
              <a:t>Data Splitting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35"/>
          <p:cNvCxnSpPr>
            <a:stCxn id="196" idx="3"/>
            <a:endCxn id="197" idx="1"/>
          </p:cNvCxnSpPr>
          <p:nvPr/>
        </p:nvCxnSpPr>
        <p:spPr>
          <a:xfrm rot="10800000" flipH="1">
            <a:off x="4083800" y="3731375"/>
            <a:ext cx="1854000" cy="4038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5"/>
          <p:cNvCxnSpPr>
            <a:stCxn id="196" idx="3"/>
            <a:endCxn id="198" idx="1"/>
          </p:cNvCxnSpPr>
          <p:nvPr/>
        </p:nvCxnSpPr>
        <p:spPr>
          <a:xfrm>
            <a:off x="4083800" y="4135175"/>
            <a:ext cx="1854000" cy="3870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5"/>
          <p:cNvCxnSpPr>
            <a:endCxn id="196" idx="1"/>
          </p:cNvCxnSpPr>
          <p:nvPr/>
        </p:nvCxnSpPr>
        <p:spPr>
          <a:xfrm rot="10800000" flipH="1">
            <a:off x="2058500" y="4135175"/>
            <a:ext cx="555900" cy="21900"/>
          </a:xfrm>
          <a:prstGeom prst="straightConnector1">
            <a:avLst/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04" name="Google Shape;204;p35"/>
          <p:cNvSpPr txBox="1"/>
          <p:nvPr/>
        </p:nvSpPr>
        <p:spPr>
          <a:xfrm>
            <a:off x="5122550" y="3542400"/>
            <a:ext cx="614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80%</a:t>
            </a:r>
            <a:endParaRPr sz="1600" b="1"/>
          </a:p>
        </p:txBody>
      </p:sp>
      <p:sp>
        <p:nvSpPr>
          <p:cNvPr id="205" name="Google Shape;205;p35"/>
          <p:cNvSpPr txBox="1"/>
          <p:nvPr/>
        </p:nvSpPr>
        <p:spPr>
          <a:xfrm>
            <a:off x="5122550" y="4306500"/>
            <a:ext cx="614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20%</a:t>
            </a:r>
            <a:endParaRPr sz="16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Density plot of price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log-transformation to reduce the skewness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36"/>
          <p:cNvCxnSpPr/>
          <p:nvPr/>
        </p:nvCxnSpPr>
        <p:spPr>
          <a:xfrm>
            <a:off x="3785450" y="3230025"/>
            <a:ext cx="1794600" cy="120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5" y="2216725"/>
            <a:ext cx="3265925" cy="2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650" y="2245536"/>
            <a:ext cx="3265925" cy="198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3908350" y="2810925"/>
            <a:ext cx="1131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latin typeface="Roboto"/>
                <a:ea typeface="Roboto"/>
                <a:cs typeface="Roboto"/>
                <a:sym typeface="Roboto"/>
              </a:rPr>
              <a:t>Take log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Font typeface="Arial"/>
              <a:buChar char="●"/>
            </a:pPr>
            <a:r>
              <a:rPr lang="zh-HK" b="1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Density plot of price</a:t>
            </a:r>
            <a:endParaRPr sz="20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Bloxplot for Price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outliers is reduced after log-transformation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0" y="2525075"/>
            <a:ext cx="3574925" cy="23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800" y="2525075"/>
            <a:ext cx="3574912" cy="2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1575</Words>
  <Application>Microsoft Office PowerPoint</Application>
  <PresentationFormat>全屏显示(16:9)</PresentationFormat>
  <Paragraphs>692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PT Sans Narrow</vt:lpstr>
      <vt:lpstr>Roboto</vt:lpstr>
      <vt:lpstr>Arial</vt:lpstr>
      <vt:lpstr>Lato</vt:lpstr>
      <vt:lpstr>Fira Sans Extra Condensed SemiBold</vt:lpstr>
      <vt:lpstr>Fira Sans Extra Condensed</vt:lpstr>
      <vt:lpstr>Open Sans</vt:lpstr>
      <vt:lpstr>Lato Light</vt:lpstr>
      <vt:lpstr>Tropic</vt:lpstr>
      <vt:lpstr>Big Data Infographics by Slidesgo</vt:lpstr>
      <vt:lpstr>PowerPoint 演示文稿</vt:lpstr>
      <vt:lpstr>PowerPoint 演示文稿</vt:lpstr>
      <vt:lpstr>Introduction</vt:lpstr>
      <vt:lpstr>Introduction</vt:lpstr>
      <vt:lpstr>Contents</vt:lpstr>
      <vt:lpstr>PowerPoint 演示文稿</vt:lpstr>
      <vt:lpstr>Data-preprocessing</vt:lpstr>
      <vt:lpstr>Data-preprocessing</vt:lpstr>
      <vt:lpstr>Data-preprocessing</vt:lpstr>
      <vt:lpstr>Data-preprocessing</vt:lpstr>
      <vt:lpstr>Data-preprocessing</vt:lpstr>
      <vt:lpstr>Data-preprocessing</vt:lpstr>
      <vt:lpstr>Further visualization</vt:lpstr>
      <vt:lpstr>PowerPoint 演示文稿</vt:lpstr>
      <vt:lpstr>Regression Analysis</vt:lpstr>
      <vt:lpstr>Regression Analysis</vt:lpstr>
      <vt:lpstr>Regression Analysis</vt:lpstr>
      <vt:lpstr>                               OLS</vt:lpstr>
      <vt:lpstr>                               </vt:lpstr>
      <vt:lpstr>Support Vector Machine Regression</vt:lpstr>
      <vt:lpstr>        K-Nearest Neighbor Regression</vt:lpstr>
      <vt:lpstr>                               </vt:lpstr>
      <vt:lpstr>               Decision Tree Regression</vt:lpstr>
      <vt:lpstr>               Decision Tree Regression</vt:lpstr>
      <vt:lpstr>                     Random Forest</vt:lpstr>
      <vt:lpstr>               Boosting Algorithms</vt:lpstr>
      <vt:lpstr>               Boosting Algorithms</vt:lpstr>
      <vt:lpstr>               Overall Comparison</vt:lpstr>
      <vt:lpstr>PowerPoint 演示文稿</vt:lpstr>
      <vt:lpstr>               Variable Importance</vt:lpstr>
      <vt:lpstr>    Variable Importance (Visualization)</vt:lpstr>
      <vt:lpstr>PowerPoint 演示文稿</vt:lpstr>
      <vt:lpstr>Summary</vt:lpstr>
      <vt:lpstr>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DAI, Qiyu</cp:lastModifiedBy>
  <cp:revision>2</cp:revision>
  <dcterms:modified xsi:type="dcterms:W3CDTF">2022-10-12T02:45:54Z</dcterms:modified>
</cp:coreProperties>
</file>